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321"/>
    <a:srgbClr val="5D87A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28" d="100"/>
          <a:sy n="28" d="100"/>
        </p:scale>
        <p:origin x="1800" y="144"/>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4/28/17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3" name="TextBox 12"/>
          <p:cNvSpPr txBox="1"/>
          <p:nvPr/>
        </p:nvSpPr>
        <p:spPr>
          <a:xfrm>
            <a:off x="12142533" y="16978175"/>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PROJECT DESCRIPTION</a:t>
            </a:r>
            <a:endParaRPr lang="en-US" sz="3600" b="1" dirty="0">
              <a:solidFill>
                <a:srgbClr val="5D87A1"/>
              </a:solidFill>
            </a:endParaRP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page and the home page on both platforms, and the donations page and events page on Android.</a:t>
            </a:r>
          </a:p>
          <a:p>
            <a:pPr marL="457200" indent="-457200" fontAlgn="base">
              <a:buFont typeface="Arial" charset="0"/>
              <a:buChar char="•"/>
            </a:pPr>
            <a:r>
              <a:rPr lang="en-US" sz="3200" dirty="0" smtClean="0"/>
              <a:t>Max was assigned the messages page and the donation page on iOS.</a:t>
            </a:r>
          </a:p>
          <a:p>
            <a:pPr marL="457200" indent="-457200" fontAlgn="base">
              <a:buFont typeface="Arial" charset="0"/>
              <a:buChar char="•"/>
            </a:pPr>
            <a:r>
              <a:rPr lang="en-US" sz="3200" dirty="0" smtClean="0"/>
              <a:t>Kevin was assigned the events page on iOS.</a:t>
            </a:r>
          </a:p>
          <a:p>
            <a:pPr marL="457200" indent="-457200" fontAlgn="base">
              <a:buFont typeface="Arial" charset="0"/>
              <a:buChar char="•"/>
            </a:pPr>
            <a:endParaRPr lang="en-US" sz="3200" dirty="0" smtClean="0"/>
          </a:p>
          <a:p>
            <a:pPr fontAlgn="base"/>
            <a:endParaRPr lang="en-US" sz="3200" dirty="0" smtClean="0"/>
          </a:p>
          <a:p>
            <a:pPr fontAlgn="base"/>
            <a:endParaRPr lang="en-US" sz="3200" b="1" dirty="0">
              <a:solidFill>
                <a:srgbClr val="5D87A1"/>
              </a:solidFill>
            </a:endParaRPr>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24864" y="5841282"/>
            <a:ext cx="9222475" cy="17326446"/>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962025" lvl="1" indent="-4238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884238" lvl="1" indent="-346075">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922338" lvl="1" indent="-384175">
              <a:spcAft>
                <a:spcPts val="1800"/>
              </a:spcAft>
              <a:buFont typeface="Arial"/>
              <a:buChar char="•"/>
            </a:pPr>
            <a:r>
              <a:rPr lang="en-US" sz="3000" dirty="0" smtClean="0"/>
              <a:t>Messages: The messages page loads a mini video player using a windowed </a:t>
            </a:r>
            <a:r>
              <a:rPr lang="en-US" sz="3000" dirty="0" err="1" smtClean="0"/>
              <a:t>WebView</a:t>
            </a:r>
            <a:r>
              <a:rPr lang="en-US" sz="3000" dirty="0" smtClean="0"/>
              <a:t> and using Livestream's live embed link. Buttons for past sermons links to a webpage listing all the pervious sermons for the user to search from. The Live video will auto play the most recent or any live services.</a:t>
            </a:r>
          </a:p>
          <a:p>
            <a:pPr marL="922338" lvl="1" indent="-384175">
              <a:spcAft>
                <a:spcPts val="1800"/>
              </a:spcAft>
              <a:buFont typeface="Arial"/>
              <a:buChar char="•"/>
            </a:pPr>
            <a:r>
              <a:rPr lang="en-US" sz="3000" dirty="0" smtClean="0"/>
              <a:t>Events: The events page uses a URL connection to interface with the CCB public calendar API. The connection returns an XML file which is then parsed through to return any pertinent information such as event name, date, time, etc. The parsed data is then passed to the various corresponding labels to display that information to the user.</a:t>
            </a:r>
            <a:endParaRPr lang="en-US" sz="3000" dirty="0"/>
          </a:p>
        </p:txBody>
      </p:sp>
      <p:sp>
        <p:nvSpPr>
          <p:cNvPr id="15" name="Rectangle 14"/>
          <p:cNvSpPr/>
          <p:nvPr/>
        </p:nvSpPr>
        <p:spPr>
          <a:xfrm>
            <a:off x="22276573" y="23561414"/>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4168100"/>
            <a:ext cx="8860332" cy="7929801"/>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012712"/>
            <a:ext cx="8550648" cy="19548701"/>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NO APP</a:t>
            </a:r>
          </a:p>
          <a:p>
            <a:pPr marL="457200" indent="-457200">
              <a:spcAft>
                <a:spcPts val="1800"/>
              </a:spcAft>
              <a:buFont typeface="Arial" charset="0"/>
              <a:buChar char="•"/>
            </a:pPr>
            <a:r>
              <a:rPr lang="en-US" sz="3000" dirty="0" smtClean="0"/>
              <a:t>Purpose: Produce </a:t>
            </a:r>
            <a:r>
              <a:rPr lang="en-US" sz="3000" dirty="0"/>
              <a:t>an iOS/Android application for Calvary Chapel of </a:t>
            </a:r>
            <a:r>
              <a:rPr lang="en-US" sz="3000" dirty="0" smtClean="0"/>
              <a:t>Corvallis. </a:t>
            </a:r>
            <a:endParaRPr lang="en-US" sz="3000" dirty="0"/>
          </a:p>
          <a:p>
            <a:pPr marL="457200" indent="-457200">
              <a:spcAft>
                <a:spcPts val="1800"/>
              </a:spcAft>
              <a:buFont typeface="Arial" charset="0"/>
              <a:buChar char="•"/>
            </a:pPr>
            <a:r>
              <a:rPr lang="en-US" sz="3000" dirty="0" smtClean="0"/>
              <a:t>Current website </a:t>
            </a:r>
            <a:r>
              <a:rPr lang="en-US" sz="3000" dirty="0"/>
              <a:t>does not provide an interface where current members of the church can very quickly access important information such as events, bulletins, and messages from the </a:t>
            </a:r>
            <a:r>
              <a:rPr lang="en-US" sz="3000" dirty="0" smtClean="0"/>
              <a:t>service.</a:t>
            </a:r>
          </a:p>
          <a:p>
            <a:pPr marL="457200" indent="-457200">
              <a:spcAft>
                <a:spcPts val="1800"/>
              </a:spcAft>
              <a:buFont typeface="Arial" charset="0"/>
              <a:buChar char="•"/>
            </a:pPr>
            <a:r>
              <a:rPr lang="en-US" sz="3000" dirty="0" smtClean="0"/>
              <a:t>The </a:t>
            </a:r>
            <a:r>
              <a:rPr lang="en-US" sz="3000" dirty="0"/>
              <a:t>issue is that the church believes that people do not have the time or the </a:t>
            </a:r>
            <a:r>
              <a:rPr lang="en-US" sz="3000" dirty="0" smtClean="0"/>
              <a:t>knowledge </a:t>
            </a:r>
            <a:r>
              <a:rPr lang="en-US" sz="3000" dirty="0"/>
              <a:t>to open up the website to access the information they need. </a:t>
            </a:r>
            <a:endParaRPr lang="en-US" sz="3000" dirty="0" smtClean="0"/>
          </a:p>
          <a:p>
            <a:pPr marL="457200" indent="-457200">
              <a:spcAft>
                <a:spcPts val="1800"/>
              </a:spcAft>
              <a:buFont typeface="Arial" charset="0"/>
              <a:buChar char="•"/>
            </a:pPr>
            <a:r>
              <a:rPr lang="en-US" sz="3000" dirty="0"/>
              <a:t>P</a:t>
            </a:r>
            <a:r>
              <a:rPr lang="en-US" sz="3000" dirty="0" smtClean="0"/>
              <a:t>rinting </a:t>
            </a:r>
            <a:r>
              <a:rPr lang="en-US" sz="3000" dirty="0"/>
              <a:t>out the bulletins every </a:t>
            </a:r>
            <a:r>
              <a:rPr lang="en-US" sz="3000" dirty="0" smtClean="0"/>
              <a:t>week to hand out at services </a:t>
            </a:r>
            <a:r>
              <a:rPr lang="en-US" sz="3000" dirty="0"/>
              <a:t>can be expensive and ineffective. </a:t>
            </a:r>
            <a:endParaRPr lang="en-US" sz="3000" dirty="0" smtClean="0"/>
          </a:p>
          <a:p>
            <a:pPr marL="1000125" lvl="1" indent="-539750">
              <a:spcAft>
                <a:spcPts val="1800"/>
              </a:spcAft>
              <a:buFont typeface="Arial" charset="0"/>
              <a:buChar char="•"/>
            </a:pPr>
            <a:r>
              <a:rPr lang="en-US" sz="3000" dirty="0" smtClean="0"/>
              <a:t>The </a:t>
            </a:r>
            <a:r>
              <a:rPr lang="en-US" sz="3000" dirty="0"/>
              <a:t>desired application will be simple enough for anyone to use while providing back end access for staff to easily upload new information to the app. </a:t>
            </a:r>
          </a:p>
          <a:p>
            <a:pPr marL="538163" indent="-461963">
              <a:spcAft>
                <a:spcPts val="1800"/>
              </a:spcAft>
              <a:buFont typeface="Arial" charset="0"/>
              <a:buChar char="•"/>
            </a:pPr>
            <a:r>
              <a:rPr lang="en-US" sz="3000" dirty="0" smtClean="0"/>
              <a:t>The </a:t>
            </a:r>
            <a:r>
              <a:rPr lang="en-US" sz="3000" dirty="0"/>
              <a:t>priorities lie in maximizing the usability of the app and providing bulletin, schedule, video, and </a:t>
            </a:r>
            <a:r>
              <a:rPr lang="en-US" sz="3000" dirty="0" smtClean="0"/>
              <a:t>donation.</a:t>
            </a:r>
          </a:p>
          <a:p>
            <a:pPr marL="76200">
              <a:spcAft>
                <a:spcPts val="1800"/>
              </a:spcAft>
            </a:pPr>
            <a:endParaRPr lang="en-US" sz="3000" dirty="0" smtClean="0"/>
          </a:p>
          <a:p>
            <a:pPr>
              <a:spcAft>
                <a:spcPts val="1800"/>
              </a:spcAft>
            </a:pPr>
            <a:r>
              <a:rPr lang="en-US" sz="3600" b="1" dirty="0" smtClean="0">
                <a:solidFill>
                  <a:srgbClr val="5D87A1"/>
                </a:solidFill>
              </a:rPr>
              <a:t>OUR SOLUTION</a:t>
            </a:r>
          </a:p>
          <a:p>
            <a:pPr marL="457200" indent="-457200">
              <a:spcAft>
                <a:spcPts val="1800"/>
              </a:spcAft>
              <a:buFont typeface="Arial" charset="0"/>
              <a:buChar char="•"/>
            </a:pPr>
            <a:r>
              <a:rPr lang="en-US" sz="3000" dirty="0" smtClean="0"/>
              <a:t>To create </a:t>
            </a:r>
            <a:r>
              <a:rPr lang="en-US" sz="3000" dirty="0"/>
              <a:t>an iOS/Android app that will provide the most pertinent information for the churches core of </a:t>
            </a:r>
            <a:r>
              <a:rPr lang="en-US" sz="3000" dirty="0" smtClean="0"/>
              <a:t>membership.</a:t>
            </a:r>
          </a:p>
          <a:p>
            <a:pPr marL="457200" indent="-457200">
              <a:spcAft>
                <a:spcPts val="1800"/>
              </a:spcAft>
              <a:buFont typeface="Arial" charset="0"/>
              <a:buChar char="•"/>
            </a:pPr>
            <a:r>
              <a:rPr lang="en-US" sz="3000" dirty="0"/>
              <a:t>A</a:t>
            </a:r>
            <a:r>
              <a:rPr lang="en-US" sz="3000" dirty="0" smtClean="0"/>
              <a:t>pplication </a:t>
            </a:r>
            <a:r>
              <a:rPr lang="en-US" sz="3000" dirty="0"/>
              <a:t>will </a:t>
            </a:r>
            <a:r>
              <a:rPr lang="en-US" sz="3000" dirty="0" smtClean="0"/>
              <a:t>include an </a:t>
            </a:r>
            <a:r>
              <a:rPr lang="en-US" sz="3000" dirty="0"/>
              <a:t>E-bulletin, the church schedule, the ability to watch past sermons, </a:t>
            </a:r>
            <a:r>
              <a:rPr lang="en-US" sz="3000" dirty="0" smtClean="0"/>
              <a:t>and the ability to donate. </a:t>
            </a:r>
          </a:p>
          <a:p>
            <a:pPr marL="457200" indent="-457200">
              <a:spcAft>
                <a:spcPts val="1800"/>
              </a:spcAft>
              <a:buFont typeface="Arial" charset="0"/>
              <a:buChar char="•"/>
            </a:pPr>
            <a:r>
              <a:rPr lang="en-US" sz="3000" dirty="0" smtClean="0"/>
              <a:t>The end goal is a highly </a:t>
            </a:r>
            <a:r>
              <a:rPr lang="en-US" sz="3000" dirty="0"/>
              <a:t>usable product that even the least tech savvy individuals will be able to easily </a:t>
            </a:r>
            <a:r>
              <a:rPr lang="en-US" sz="3000" dirty="0" smtClean="0"/>
              <a:t>navigate.</a:t>
            </a:r>
          </a:p>
          <a:p>
            <a:pPr marL="457200" indent="-457200">
              <a:spcAft>
                <a:spcPts val="1800"/>
              </a:spcAft>
              <a:buFont typeface="Arial" charset="0"/>
              <a:buChar char="•"/>
            </a:pPr>
            <a:r>
              <a:rPr lang="en-US" sz="3000" dirty="0" smtClean="0"/>
              <a:t>Incorporate data </a:t>
            </a:r>
            <a:r>
              <a:rPr lang="en-US" sz="3000" dirty="0"/>
              <a:t>from the churches </a:t>
            </a:r>
            <a:r>
              <a:rPr lang="en-US" sz="3000" dirty="0" smtClean="0"/>
              <a:t>database/website </a:t>
            </a:r>
            <a:r>
              <a:rPr lang="en-US" sz="3000" dirty="0"/>
              <a:t>for minimal outside maintenance. </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Meet the Team and Our Client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THE TEAM</a:t>
            </a:r>
          </a:p>
          <a:p>
            <a:pPr marL="457200" indent="-457200">
              <a:spcAft>
                <a:spcPts val="1800"/>
              </a:spcAft>
              <a:buFont typeface="Arial" charset="0"/>
              <a:buChar char="•"/>
            </a:pPr>
            <a:r>
              <a:rPr lang="en-US" sz="2800" dirty="0">
                <a:solidFill>
                  <a:schemeClr val="bg1"/>
                </a:solidFill>
              </a:rPr>
              <a:t>Courtney Bonn: </a:t>
            </a:r>
            <a:r>
              <a:rPr lang="en-US" sz="2800" i="1" dirty="0" err="1" smtClean="0">
                <a:solidFill>
                  <a:schemeClr val="bg1"/>
                </a:solidFill>
              </a:rPr>
              <a:t>bonnc@oregonstate.edu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Maxwell </a:t>
            </a:r>
            <a:r>
              <a:rPr lang="en-US" sz="2800" dirty="0" err="1">
                <a:solidFill>
                  <a:schemeClr val="bg1"/>
                </a:solidFill>
              </a:rPr>
              <a:t>Dimm</a:t>
            </a:r>
            <a:r>
              <a:rPr lang="en-US" sz="2800" dirty="0">
                <a:solidFill>
                  <a:schemeClr val="bg1"/>
                </a:solidFill>
              </a:rPr>
              <a:t>: </a:t>
            </a:r>
            <a:r>
              <a:rPr lang="en-US" sz="2800" i="1" dirty="0" err="1">
                <a:solidFill>
                  <a:schemeClr val="bg1"/>
                </a:solidFill>
              </a:rPr>
              <a:t>dimmm@oregonstate.edu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Kevin Stine: </a:t>
            </a:r>
            <a:r>
              <a:rPr lang="en-US" sz="2800" i="1" dirty="0" err="1">
                <a:solidFill>
                  <a:schemeClr val="bg1"/>
                </a:solidFill>
              </a:rPr>
              <a:t>stinek@oregonstate.edu</a:t>
            </a:r>
            <a:endParaRPr lang="en-US" sz="2800" i="1" dirty="0">
              <a:solidFill>
                <a:schemeClr val="bg1"/>
              </a:solidFill>
            </a:endParaRPr>
          </a:p>
          <a:p>
            <a:pPr>
              <a:spcAft>
                <a:spcPts val="1800"/>
              </a:spcAft>
            </a:pPr>
            <a:r>
              <a:rPr lang="en-US" sz="3600" b="1" dirty="0" smtClean="0">
                <a:solidFill>
                  <a:srgbClr val="F37321"/>
                </a:solidFill>
              </a:rPr>
              <a:t>OUR CLIENT</a:t>
            </a:r>
            <a:endParaRPr lang="en-US" sz="3600" b="1" dirty="0">
              <a:solidFill>
                <a:srgbClr val="F37321"/>
              </a:solidFill>
            </a:endParaRPr>
          </a:p>
          <a:p>
            <a:pPr marL="457200" indent="-457200" fontAlgn="base">
              <a:buFont typeface="Arial" charset="0"/>
              <a:buChar char="•"/>
            </a:pPr>
            <a:r>
              <a:rPr lang="en-US" sz="2800" dirty="0">
                <a:solidFill>
                  <a:schemeClr val="bg1"/>
                </a:solidFill>
              </a:rPr>
              <a:t>Desiree Gorham: </a:t>
            </a:r>
            <a:r>
              <a:rPr lang="en-US" sz="2800" i="1" dirty="0">
                <a:solidFill>
                  <a:schemeClr val="bg1"/>
                </a:solidFill>
              </a:rPr>
              <a:t>Administrative Assistant</a:t>
            </a:r>
          </a:p>
          <a:p>
            <a:pPr marL="457200" indent="-457200" fontAlgn="base">
              <a:buFont typeface="Arial" charset="0"/>
              <a:buChar char="•"/>
            </a:pPr>
            <a:r>
              <a:rPr lang="en-US" sz="2800" dirty="0">
                <a:solidFill>
                  <a:schemeClr val="bg1"/>
                </a:solidFill>
              </a:rPr>
              <a:t>Ryan Smith: </a:t>
            </a:r>
            <a:r>
              <a:rPr lang="en-US" sz="2800" i="1" dirty="0">
                <a:solidFill>
                  <a:schemeClr val="bg1"/>
                </a:solidFill>
              </a:rPr>
              <a:t>Social media/Design interface</a:t>
            </a:r>
          </a:p>
          <a:p>
            <a:pPr marL="457200" indent="-457200" fontAlgn="base">
              <a:buFont typeface="Arial" charset="0"/>
              <a:buChar char="•"/>
            </a:pPr>
            <a:r>
              <a:rPr lang="en-US" sz="2800" dirty="0">
                <a:solidFill>
                  <a:schemeClr val="bg1"/>
                </a:solidFill>
              </a:rPr>
              <a:t>Reuben Wai: </a:t>
            </a:r>
            <a:r>
              <a:rPr lang="en-US" sz="2800" i="1" dirty="0">
                <a:solidFill>
                  <a:schemeClr val="bg1"/>
                </a:solidFill>
              </a:rPr>
              <a:t>A/V Media Interface</a:t>
            </a:r>
          </a:p>
          <a:p>
            <a:pPr marL="457200" indent="-457200" fontAlgn="base">
              <a:buFont typeface="Arial" charset="0"/>
              <a:buChar char="•"/>
            </a:pPr>
            <a:r>
              <a:rPr lang="en-US" sz="2800" dirty="0">
                <a:solidFill>
                  <a:schemeClr val="bg1"/>
                </a:solidFill>
              </a:rPr>
              <a:t>Ryan Gardner: </a:t>
            </a:r>
            <a:r>
              <a:rPr lang="en-US" sz="2800" i="1" dirty="0">
                <a:solidFill>
                  <a:schemeClr val="bg1"/>
                </a:solidFill>
              </a:rPr>
              <a:t>Calvary Website </a:t>
            </a:r>
            <a:r>
              <a:rPr lang="en-US" sz="2800" i="1" dirty="0" smtClean="0">
                <a:solidFill>
                  <a:schemeClr val="bg1"/>
                </a:solidFill>
              </a:rPr>
              <a:t>Interface</a:t>
            </a:r>
          </a:p>
          <a:p>
            <a:pPr marL="457200" indent="-457200" fontAlgn="base">
              <a:buFont typeface="Arial" charset="0"/>
              <a:buChar char="•"/>
            </a:pPr>
            <a:endParaRPr lang="en-US" sz="2800" i="1" dirty="0">
              <a:solidFill>
                <a:schemeClr val="bg1"/>
              </a:solidFill>
            </a:endParaRPr>
          </a:p>
          <a:p>
            <a:pPr fontAlgn="base"/>
            <a:r>
              <a:rPr lang="en-US" sz="2800" dirty="0" smtClean="0">
                <a:solidFill>
                  <a:schemeClr val="bg1"/>
                </a:solidFill>
              </a:rPr>
              <a:t>Calvary Corvallis started at a small church in 1995, led by Senior Pastor Rob Verdeyen. It began with a small group of 15-20 people and has grown into a congregation of over 800 attenders. Where it sits now on 53 acres in Corvallis has been its permanent home since 2007. A college ministry was formed and the church became a spiritual home to many Oregon State University students.</a:t>
            </a:r>
          </a:p>
          <a:p>
            <a:pPr fontAlgn="base"/>
            <a:endParaRPr lang="en-US" sz="2800" dirty="0" smtClean="0">
              <a:solidFill>
                <a:schemeClr val="bg1"/>
              </a:solidFill>
            </a:endParaRPr>
          </a:p>
          <a:p>
            <a:pPr fontAlgn="base"/>
            <a:r>
              <a:rPr lang="en-US" sz="2800" dirty="0" smtClean="0">
                <a:solidFill>
                  <a:schemeClr val="bg1"/>
                </a:solidFill>
              </a:rPr>
              <a:t>Communication with its members is very important to the staff at Calvary Corvallis. Their main motivation for wanting to create mobile applications is to improve communication between the church and all those who attend. The mobile applications are intended to communicate important messages, events, and bulletin news in a concise manner. The web development team will continue to improve and add features to the applications to make them even more desirable to their audience.</a:t>
            </a:r>
            <a:endParaRPr lang="en-US" sz="2800" dirty="0">
              <a:solidFill>
                <a:schemeClr val="bg1"/>
              </a:solidFill>
            </a:endParaRPr>
          </a:p>
          <a:p>
            <a:pPr>
              <a:spcAft>
                <a:spcPts val="1800"/>
              </a:spcAft>
            </a:pPr>
            <a:endParaRPr lang="en-US" sz="3000" dirty="0">
              <a:solidFill>
                <a:schemeClr val="bg1"/>
              </a:solidFill>
            </a:endParaRPr>
          </a:p>
        </p:txBody>
      </p:sp>
      <p:pic>
        <p:nvPicPr>
          <p:cNvPr id="6" name="Picture 5"/>
          <p:cNvPicPr>
            <a:picLocks noChangeAspect="1"/>
          </p:cNvPicPr>
          <p:nvPr/>
        </p:nvPicPr>
        <p:blipFill>
          <a:blip r:embed="rId3"/>
          <a:stretch>
            <a:fillRect/>
          </a:stretch>
        </p:blipFill>
        <p:spPr>
          <a:xfrm>
            <a:off x="1981719" y="25072726"/>
            <a:ext cx="4112053" cy="6645568"/>
          </a:xfrm>
          <a:prstGeom prst="rect">
            <a:avLst/>
          </a:prstGeom>
        </p:spPr>
      </p:pic>
      <p:sp>
        <p:nvSpPr>
          <p:cNvPr id="4" name="TextBox 3"/>
          <p:cNvSpPr txBox="1"/>
          <p:nvPr/>
        </p:nvSpPr>
        <p:spPr>
          <a:xfrm>
            <a:off x="3344815" y="24526913"/>
            <a:ext cx="6229789" cy="369332"/>
          </a:xfrm>
          <a:prstGeom prst="rect">
            <a:avLst/>
          </a:prstGeom>
          <a:noFill/>
        </p:spPr>
        <p:txBody>
          <a:bodyPr wrap="square" rtlCol="0">
            <a:spAutoFit/>
          </a:bodyPr>
          <a:lstStyle/>
          <a:p>
            <a:r>
              <a:rPr lang="en-US" sz="1800" b="1" u="sng" dirty="0" smtClean="0"/>
              <a:t>Android</a:t>
            </a:r>
            <a:r>
              <a:rPr lang="en-US" sz="1800" dirty="0" smtClean="0"/>
              <a:t>		</a:t>
            </a:r>
            <a:r>
              <a:rPr lang="en-US" sz="1800" b="1" u="sng" dirty="0" smtClean="0"/>
              <a:t>IOS</a:t>
            </a:r>
            <a:endParaRPr lang="en-US" sz="1800" b="1" u="sng" dirty="0"/>
          </a:p>
        </p:txBody>
      </p:sp>
      <p:pic>
        <p:nvPicPr>
          <p:cNvPr id="1026" name="Picture 2" descr="Image result for calvary corvall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6258" y="2483718"/>
            <a:ext cx="2818368" cy="28183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3200" y="5966473"/>
            <a:ext cx="8159182" cy="6119387"/>
          </a:xfrm>
          <a:prstGeom prst="rect">
            <a:avLst/>
          </a:prstGeom>
        </p:spPr>
      </p:pic>
      <p:pic>
        <p:nvPicPr>
          <p:cNvPr id="11" name="Picture 10"/>
          <p:cNvPicPr>
            <a:picLocks noChangeAspect="1"/>
          </p:cNvPicPr>
          <p:nvPr/>
        </p:nvPicPr>
        <p:blipFill>
          <a:blip r:embed="rId6"/>
          <a:stretch>
            <a:fillRect/>
          </a:stretch>
        </p:blipFill>
        <p:spPr>
          <a:xfrm>
            <a:off x="11808375" y="6704532"/>
            <a:ext cx="9658350" cy="9115425"/>
          </a:xfrm>
          <a:prstGeom prst="rect">
            <a:avLst/>
          </a:prstGeom>
        </p:spPr>
      </p:pic>
      <p:pic>
        <p:nvPicPr>
          <p:cNvPr id="10" name="Picture 9"/>
          <p:cNvPicPr>
            <a:picLocks noChangeAspect="1"/>
          </p:cNvPicPr>
          <p:nvPr/>
        </p:nvPicPr>
        <p:blipFill>
          <a:blip r:embed="rId7"/>
          <a:stretch>
            <a:fillRect/>
          </a:stretch>
        </p:blipFill>
        <p:spPr>
          <a:xfrm>
            <a:off x="22693551" y="24314727"/>
            <a:ext cx="4055521" cy="7482113"/>
          </a:xfrm>
          <a:prstGeom prst="rect">
            <a:avLst/>
          </a:prstGeom>
        </p:spPr>
      </p:pic>
      <p:pic>
        <p:nvPicPr>
          <p:cNvPr id="12" name="Picture 11"/>
          <p:cNvPicPr>
            <a:picLocks noChangeAspect="1"/>
          </p:cNvPicPr>
          <p:nvPr/>
        </p:nvPicPr>
        <p:blipFill>
          <a:blip r:embed="rId8"/>
          <a:stretch>
            <a:fillRect/>
          </a:stretch>
        </p:blipFill>
        <p:spPr>
          <a:xfrm>
            <a:off x="27089087" y="24331646"/>
            <a:ext cx="4069945" cy="7465194"/>
          </a:xfrm>
          <a:prstGeom prst="rect">
            <a:avLst/>
          </a:prstGeom>
        </p:spPr>
      </p:pic>
      <p:sp>
        <p:nvSpPr>
          <p:cNvPr id="16" name="Rectangle 15"/>
          <p:cNvSpPr/>
          <p:nvPr/>
        </p:nvSpPr>
        <p:spPr>
          <a:xfrm>
            <a:off x="24316660" y="29186372"/>
            <a:ext cx="1977656" cy="1701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17" name="Picture 16"/>
          <p:cNvPicPr>
            <a:picLocks noChangeAspect="1"/>
          </p:cNvPicPr>
          <p:nvPr/>
        </p:nvPicPr>
        <p:blipFill>
          <a:blip r:embed="rId9"/>
          <a:stretch>
            <a:fillRect/>
          </a:stretch>
        </p:blipFill>
        <p:spPr>
          <a:xfrm>
            <a:off x="6281228" y="25072726"/>
            <a:ext cx="3588801" cy="6645568"/>
          </a:xfrm>
          <a:prstGeom prst="rect">
            <a:avLst/>
          </a:prstGeom>
        </p:spPr>
      </p:pic>
      <p:sp>
        <p:nvSpPr>
          <p:cNvPr id="27" name="TextBox 26"/>
          <p:cNvSpPr txBox="1"/>
          <p:nvPr/>
        </p:nvSpPr>
        <p:spPr>
          <a:xfrm>
            <a:off x="24133561" y="23765471"/>
            <a:ext cx="6229789" cy="369332"/>
          </a:xfrm>
          <a:prstGeom prst="rect">
            <a:avLst/>
          </a:prstGeom>
          <a:noFill/>
        </p:spPr>
        <p:txBody>
          <a:bodyPr wrap="square" rtlCol="0">
            <a:spAutoFit/>
          </a:bodyPr>
          <a:lstStyle/>
          <a:p>
            <a:r>
              <a:rPr lang="en-US" sz="1800" b="1" u="sng" dirty="0" smtClean="0"/>
              <a:t>Bulletins</a:t>
            </a:r>
            <a:r>
              <a:rPr lang="en-US" sz="1800" dirty="0" smtClean="0"/>
              <a:t>		</a:t>
            </a:r>
            <a:r>
              <a:rPr lang="en-US" sz="1800" b="1" u="sng" dirty="0" smtClean="0"/>
              <a:t>Events</a:t>
            </a:r>
            <a:endParaRPr lang="en-US" sz="1800" b="1" u="sng" dirty="0"/>
          </a:p>
        </p:txBody>
      </p:sp>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694</TotalTime>
  <Words>952</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Georgia</vt:lpstr>
      <vt:lpstr>Trebuchet MS</vt:lpstr>
      <vt:lpstr>Arial</vt:lpstr>
      <vt:lpstr>Office Theme</vt:lpstr>
      <vt:lpstr>Calvary Chapel Corvallis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Microsoft Office User</cp:lastModifiedBy>
  <cp:revision>23</cp:revision>
  <dcterms:created xsi:type="dcterms:W3CDTF">2017-03-16T03:20:59Z</dcterms:created>
  <dcterms:modified xsi:type="dcterms:W3CDTF">2017-04-29T01:09:38Z</dcterms:modified>
</cp:coreProperties>
</file>